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2" r:id="rId2"/>
    <p:sldId id="274" r:id="rId3"/>
    <p:sldId id="275" r:id="rId4"/>
    <p:sldId id="276" r:id="rId5"/>
    <p:sldId id="277" r:id="rId6"/>
    <p:sldId id="279" r:id="rId7"/>
    <p:sldId id="280" r:id="rId8"/>
    <p:sldId id="281" r:id="rId9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50" autoAdjust="0"/>
  </p:normalViewPr>
  <p:slideViewPr>
    <p:cSldViewPr>
      <p:cViewPr varScale="1">
        <p:scale>
          <a:sx n="68" d="100"/>
          <a:sy n="68" d="100"/>
        </p:scale>
        <p:origin x="-14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C3AA87-A0A6-4321-899A-E1AA17E479C5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D063D1-E145-4143-9CCD-A100097CC9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474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E48CB-7D0E-41FE-B63D-63E7A46AAC35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D:\hoangvy\gdthk 10b\tai lieu hoc tap\THCB - Thay Quang\ppt\ppt\HINH NEN\New folder\SLGG_20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58195" y="3244334"/>
            <a:ext cx="4627613" cy="31085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cap="all" dirty="0" err="1" smtClean="0">
                <a:ln>
                  <a:solidFill>
                    <a:srgbClr val="FF0000"/>
                  </a:solidFill>
                </a:ln>
                <a:solidFill>
                  <a:schemeClr val="tx2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/>
                <a:cs typeface="Times New Roman" pitchFamily="18" charset="0"/>
              </a:rPr>
              <a:t>Kể</a:t>
            </a:r>
            <a:r>
              <a:rPr lang="en-US" sz="2800" cap="all" dirty="0" smtClean="0">
                <a:ln>
                  <a:solidFill>
                    <a:srgbClr val="FF0000"/>
                  </a:solidFill>
                </a:ln>
                <a:solidFill>
                  <a:schemeClr val="tx2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/>
                <a:cs typeface="Times New Roman" pitchFamily="18" charset="0"/>
              </a:rPr>
              <a:t> </a:t>
            </a:r>
            <a:r>
              <a:rPr lang="en-US" sz="2800" cap="all" dirty="0" err="1" smtClean="0">
                <a:ln>
                  <a:solidFill>
                    <a:srgbClr val="FF0000"/>
                  </a:solidFill>
                </a:ln>
                <a:solidFill>
                  <a:schemeClr val="tx2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/>
                <a:cs typeface="Times New Roman" pitchFamily="18" charset="0"/>
              </a:rPr>
              <a:t>chuyện</a:t>
            </a:r>
            <a:r>
              <a:rPr lang="en-US" sz="2800" cap="all" dirty="0" smtClean="0">
                <a:ln>
                  <a:solidFill>
                    <a:srgbClr val="FF0000"/>
                  </a:solidFill>
                </a:ln>
                <a:solidFill>
                  <a:schemeClr val="tx2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/>
                <a:cs typeface="Times New Roman" pitchFamily="18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cap="all" dirty="0" err="1" smtClean="0">
                <a:ln>
                  <a:solidFill>
                    <a:srgbClr val="FF0000"/>
                  </a:solidFill>
                </a:ln>
                <a:solidFill>
                  <a:schemeClr val="tx2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/>
                <a:cs typeface="Times New Roman" pitchFamily="18" charset="0"/>
              </a:rPr>
              <a:t>Tuần</a:t>
            </a:r>
            <a:r>
              <a:rPr lang="en-US" sz="2800" cap="all" dirty="0" smtClean="0">
                <a:ln>
                  <a:solidFill>
                    <a:srgbClr val="FF0000"/>
                  </a:solidFill>
                </a:ln>
                <a:solidFill>
                  <a:schemeClr val="tx2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/>
                <a:cs typeface="Times New Roman" pitchFamily="18" charset="0"/>
              </a:rPr>
              <a:t> 2: </a:t>
            </a:r>
            <a:r>
              <a:rPr lang="en-US" sz="2800" cap="all" dirty="0" err="1" smtClean="0">
                <a:ln>
                  <a:solidFill>
                    <a:srgbClr val="FF0000"/>
                  </a:solidFill>
                </a:ln>
                <a:solidFill>
                  <a:schemeClr val="tx2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/>
                <a:cs typeface="Times New Roman" pitchFamily="18" charset="0"/>
              </a:rPr>
              <a:t>phần</a:t>
            </a:r>
            <a:r>
              <a:rPr lang="en-US" sz="2800" cap="all" dirty="0" smtClean="0">
                <a:ln>
                  <a:solidFill>
                    <a:srgbClr val="FF0000"/>
                  </a:solidFill>
                </a:ln>
                <a:solidFill>
                  <a:schemeClr val="tx2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/>
                <a:cs typeface="Times New Roman" pitchFamily="18" charset="0"/>
              </a:rPr>
              <a:t>  </a:t>
            </a:r>
            <a:r>
              <a:rPr lang="en-US" sz="2800" cap="all" dirty="0" err="1" smtClean="0">
                <a:ln>
                  <a:solidFill>
                    <a:srgbClr val="FF0000"/>
                  </a:solidFill>
                </a:ln>
                <a:solidFill>
                  <a:schemeClr val="tx2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/>
                <a:cs typeface="Times New Roman" pitchFamily="18" charset="0"/>
              </a:rPr>
              <a:t>thưởng</a:t>
            </a:r>
            <a:endParaRPr lang="en-US" sz="2800" cap="all" dirty="0" smtClean="0">
              <a:ln>
                <a:solidFill>
                  <a:srgbClr val="FF0000"/>
                </a:solidFill>
              </a:ln>
              <a:solidFill>
                <a:schemeClr val="tx2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cap="all" dirty="0" err="1" smtClean="0">
                <a:ln>
                  <a:solidFill>
                    <a:srgbClr val="FF0000"/>
                  </a:solidFill>
                </a:ln>
                <a:solidFill>
                  <a:schemeClr val="tx2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/>
                <a:cs typeface="Times New Roman" pitchFamily="18" charset="0"/>
              </a:rPr>
              <a:t>Lớp</a:t>
            </a:r>
            <a:r>
              <a:rPr lang="en-US" sz="2800" cap="all" dirty="0" smtClean="0">
                <a:ln>
                  <a:solidFill>
                    <a:srgbClr val="FF0000"/>
                  </a:solidFill>
                </a:ln>
                <a:solidFill>
                  <a:schemeClr val="tx2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/>
                <a:cs typeface="Times New Roman" pitchFamily="18" charset="0"/>
              </a:rPr>
              <a:t> </a:t>
            </a:r>
            <a:r>
              <a:rPr lang="en-US" sz="2800" cap="all" dirty="0" smtClean="0">
                <a:ln>
                  <a:solidFill>
                    <a:srgbClr val="FF0000"/>
                  </a:solidFill>
                </a:ln>
                <a:solidFill>
                  <a:schemeClr val="tx2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/>
                <a:cs typeface="Times New Roman" pitchFamily="18" charset="0"/>
              </a:rPr>
              <a:t>: 2 B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cap="all" dirty="0" smtClean="0">
                <a:ln>
                  <a:solidFill>
                    <a:srgbClr val="FF0000"/>
                  </a:solidFill>
                </a:ln>
                <a:solidFill>
                  <a:schemeClr val="tx2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/>
                <a:cs typeface="Times New Roman" pitchFamily="18" charset="0"/>
              </a:rPr>
              <a:t>GV: </a:t>
            </a:r>
            <a:r>
              <a:rPr lang="en-US" sz="2800" cap="all" dirty="0" err="1" smtClean="0">
                <a:ln>
                  <a:solidFill>
                    <a:srgbClr val="FF0000"/>
                  </a:solidFill>
                </a:ln>
                <a:solidFill>
                  <a:schemeClr val="tx2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/>
                <a:cs typeface="Times New Roman" pitchFamily="18" charset="0"/>
              </a:rPr>
              <a:t>ng</a:t>
            </a:r>
            <a:r>
              <a:rPr lang="en-US" sz="2800" cap="all" dirty="0" smtClean="0">
                <a:ln>
                  <a:solidFill>
                    <a:srgbClr val="FF0000"/>
                  </a:solidFill>
                </a:ln>
                <a:solidFill>
                  <a:schemeClr val="tx2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/>
                <a:cs typeface="Times New Roman" pitchFamily="18" charset="0"/>
              </a:rPr>
              <a:t> </a:t>
            </a:r>
            <a:r>
              <a:rPr lang="en-US" sz="2800" cap="all" dirty="0" err="1" smtClean="0">
                <a:ln>
                  <a:solidFill>
                    <a:srgbClr val="FF0000"/>
                  </a:solidFill>
                </a:ln>
                <a:solidFill>
                  <a:schemeClr val="tx2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/>
                <a:cs typeface="Times New Roman" pitchFamily="18" charset="0"/>
              </a:rPr>
              <a:t>thị</a:t>
            </a:r>
            <a:r>
              <a:rPr lang="en-US" sz="2800" cap="all" dirty="0" smtClean="0">
                <a:ln>
                  <a:solidFill>
                    <a:srgbClr val="FF0000"/>
                  </a:solidFill>
                </a:ln>
                <a:solidFill>
                  <a:schemeClr val="tx2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/>
                <a:cs typeface="Times New Roman" pitchFamily="18" charset="0"/>
              </a:rPr>
              <a:t> minh </a:t>
            </a:r>
            <a:r>
              <a:rPr lang="en-US" sz="2800" cap="all" dirty="0" err="1" smtClean="0">
                <a:ln>
                  <a:solidFill>
                    <a:srgbClr val="FF0000"/>
                  </a:solidFill>
                </a:ln>
                <a:solidFill>
                  <a:schemeClr val="tx2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/>
                <a:cs typeface="Times New Roman" pitchFamily="18" charset="0"/>
              </a:rPr>
              <a:t>hường</a:t>
            </a:r>
            <a:endParaRPr lang="en-US" sz="2800" cap="all" smtClean="0">
              <a:ln>
                <a:solidFill>
                  <a:srgbClr val="FF0000"/>
                </a:solidFill>
              </a:ln>
              <a:solidFill>
                <a:schemeClr val="tx2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cap="all" dirty="0" smtClean="0">
              <a:ln>
                <a:solidFill>
                  <a:srgbClr val="FF0000"/>
                </a:solidFill>
              </a:ln>
              <a:solidFill>
                <a:schemeClr val="tx2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cap="all" dirty="0">
              <a:ln>
                <a:solidFill>
                  <a:srgbClr val="FF0000"/>
                </a:solidFill>
              </a:ln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cap="all" dirty="0">
              <a:ln>
                <a:solidFill>
                  <a:srgbClr val="FF0000"/>
                </a:solidFill>
              </a:ln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51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FCEEF31E-5083-4132-B43B-BF5A8398EB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28600"/>
            <a:ext cx="8382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0000FF"/>
                </a:solidFill>
                <a:latin typeface="+mj-lt"/>
              </a:rPr>
              <a:t>1. </a:t>
            </a:r>
            <a:r>
              <a:rPr lang="en-US" sz="3200" b="1" dirty="0" err="1">
                <a:solidFill>
                  <a:srgbClr val="0000FF"/>
                </a:solidFill>
                <a:latin typeface="+mj-lt"/>
              </a:rPr>
              <a:t>Dựa</a:t>
            </a:r>
            <a:r>
              <a:rPr lang="en-US" sz="3200" b="1" dirty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+mj-lt"/>
              </a:rPr>
              <a:t>theo</a:t>
            </a:r>
            <a:r>
              <a:rPr lang="en-US" sz="3200" b="1" dirty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+mj-lt"/>
              </a:rPr>
              <a:t>tranh</a:t>
            </a:r>
            <a:r>
              <a:rPr lang="en-US" sz="3200" b="1" dirty="0">
                <a:solidFill>
                  <a:srgbClr val="0000FF"/>
                </a:solidFill>
                <a:latin typeface="+mj-lt"/>
              </a:rPr>
              <a:t>, </a:t>
            </a:r>
            <a:r>
              <a:rPr lang="en-US" sz="3200" b="1" dirty="0" err="1">
                <a:solidFill>
                  <a:srgbClr val="0000FF"/>
                </a:solidFill>
                <a:latin typeface="+mj-lt"/>
              </a:rPr>
              <a:t>kể</a:t>
            </a:r>
            <a:r>
              <a:rPr lang="en-US" sz="3200" b="1" dirty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+mj-lt"/>
              </a:rPr>
              <a:t>lại</a:t>
            </a:r>
            <a:r>
              <a:rPr lang="en-US" sz="3200" b="1" dirty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+mj-lt"/>
              </a:rPr>
              <a:t>từng</a:t>
            </a:r>
            <a:r>
              <a:rPr lang="en-US" sz="3200" b="1" dirty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+mj-lt"/>
              </a:rPr>
              <a:t>đoạn</a:t>
            </a:r>
            <a:r>
              <a:rPr lang="en-US" sz="3200" b="1" dirty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+mj-lt"/>
              </a:rPr>
              <a:t>câu</a:t>
            </a:r>
            <a:r>
              <a:rPr lang="en-US" sz="3200" b="1" dirty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+mj-lt"/>
              </a:rPr>
              <a:t>chuyện</a:t>
            </a:r>
            <a:r>
              <a:rPr lang="en-US" sz="3200" b="1" dirty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+mj-lt"/>
              </a:rPr>
              <a:t>Phần</a:t>
            </a:r>
            <a:r>
              <a:rPr lang="en-US" sz="3200" b="1" i="1" dirty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+mj-lt"/>
              </a:rPr>
              <a:t>th</a:t>
            </a:r>
            <a:r>
              <a:rPr lang="vi-VN" sz="3200" b="1" i="1" dirty="0">
                <a:solidFill>
                  <a:srgbClr val="0000FF"/>
                </a:solidFill>
                <a:latin typeface="+mj-lt"/>
              </a:rPr>
              <a:t>ư</a:t>
            </a:r>
            <a:r>
              <a:rPr lang="en-US" sz="3200" b="1" i="1" dirty="0" err="1">
                <a:solidFill>
                  <a:srgbClr val="0000FF"/>
                </a:solidFill>
                <a:latin typeface="+mj-lt"/>
              </a:rPr>
              <a:t>ởng</a:t>
            </a:r>
            <a:r>
              <a:rPr lang="en-US" sz="3200" b="1" i="1" dirty="0">
                <a:solidFill>
                  <a:srgbClr val="0000FF"/>
                </a:solidFill>
                <a:latin typeface="+mj-lt"/>
              </a:rPr>
              <a:t>: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B7E275B5-A294-4C4A-AE62-F29A088ECB17}"/>
              </a:ext>
            </a:extLst>
          </p:cNvPr>
          <p:cNvCxnSpPr>
            <a:cxnSpLocks/>
          </p:cNvCxnSpPr>
          <p:nvPr/>
        </p:nvCxnSpPr>
        <p:spPr>
          <a:xfrm>
            <a:off x="1066800" y="762000"/>
            <a:ext cx="24384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="" xmlns:a16="http://schemas.microsoft.com/office/drawing/2014/main" id="{6CCE46B3-2D84-4DC1-BA6C-30B31127A175}"/>
              </a:ext>
            </a:extLst>
          </p:cNvPr>
          <p:cNvCxnSpPr>
            <a:cxnSpLocks/>
          </p:cNvCxnSpPr>
          <p:nvPr/>
        </p:nvCxnSpPr>
        <p:spPr>
          <a:xfrm>
            <a:off x="4800600" y="762000"/>
            <a:ext cx="18288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4816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85800" y="5410200"/>
            <a:ext cx="73152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 err="1">
                <a:solidFill>
                  <a:srgbClr val="0000FF"/>
                </a:solidFill>
                <a:latin typeface="+mj-lt"/>
              </a:rPr>
              <a:t>Gợi</a:t>
            </a:r>
            <a:r>
              <a:rPr lang="en-US" sz="3200" b="1" dirty="0">
                <a:solidFill>
                  <a:srgbClr val="0000FF"/>
                </a:solidFill>
                <a:latin typeface="+mj-lt"/>
              </a:rPr>
              <a:t> ý: - </a:t>
            </a:r>
            <a:r>
              <a:rPr lang="en-US" sz="3200" b="1" dirty="0" err="1">
                <a:solidFill>
                  <a:srgbClr val="0000FF"/>
                </a:solidFill>
                <a:latin typeface="+mj-lt"/>
              </a:rPr>
              <a:t>Các</a:t>
            </a:r>
            <a:r>
              <a:rPr lang="en-US" sz="3200" b="1" dirty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+mj-lt"/>
              </a:rPr>
              <a:t>việc</a:t>
            </a:r>
            <a:r>
              <a:rPr lang="en-US" sz="3200" b="1" dirty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+mj-lt"/>
              </a:rPr>
              <a:t>làm</a:t>
            </a:r>
            <a:r>
              <a:rPr lang="en-US" sz="3200" b="1" dirty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+mj-lt"/>
              </a:rPr>
              <a:t>tốt</a:t>
            </a:r>
            <a:r>
              <a:rPr lang="en-US" sz="3200" b="1" dirty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+mj-lt"/>
              </a:rPr>
              <a:t>của</a:t>
            </a:r>
            <a:r>
              <a:rPr lang="en-US" sz="3200" b="1" dirty="0">
                <a:solidFill>
                  <a:srgbClr val="0000FF"/>
                </a:solidFill>
                <a:latin typeface="+mj-lt"/>
              </a:rPr>
              <a:t> Na.</a:t>
            </a:r>
          </a:p>
          <a:p>
            <a:pPr>
              <a:defRPr/>
            </a:pPr>
            <a:r>
              <a:rPr lang="en-US" sz="3200" b="1" dirty="0">
                <a:solidFill>
                  <a:srgbClr val="0000FF"/>
                </a:solidFill>
                <a:latin typeface="+mj-lt"/>
              </a:rPr>
              <a:t>           - </a:t>
            </a:r>
            <a:r>
              <a:rPr lang="en-US" sz="3200" b="1" dirty="0" err="1">
                <a:solidFill>
                  <a:srgbClr val="0000FF"/>
                </a:solidFill>
                <a:latin typeface="+mj-lt"/>
              </a:rPr>
              <a:t>Điều</a:t>
            </a:r>
            <a:r>
              <a:rPr lang="en-US" sz="3200" b="1" dirty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+mj-lt"/>
              </a:rPr>
              <a:t>băn</a:t>
            </a:r>
            <a:r>
              <a:rPr lang="en-US" sz="3200" b="1" dirty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+mj-lt"/>
              </a:rPr>
              <a:t>khoăn</a:t>
            </a:r>
            <a:r>
              <a:rPr lang="en-US" sz="3200" b="1" dirty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+mj-lt"/>
              </a:rPr>
              <a:t>của</a:t>
            </a:r>
            <a:r>
              <a:rPr lang="en-US" sz="3200" b="1" dirty="0">
                <a:solidFill>
                  <a:srgbClr val="0000FF"/>
                </a:solidFill>
                <a:latin typeface="+mj-lt"/>
              </a:rPr>
              <a:t> Na.</a:t>
            </a:r>
          </a:p>
        </p:txBody>
      </p:sp>
      <p:grpSp>
        <p:nvGrpSpPr>
          <p:cNvPr id="4099" name="Group 6"/>
          <p:cNvGrpSpPr>
            <a:grpSpLocks/>
          </p:cNvGrpSpPr>
          <p:nvPr/>
        </p:nvGrpSpPr>
        <p:grpSpPr bwMode="auto">
          <a:xfrm>
            <a:off x="685800" y="457200"/>
            <a:ext cx="7648575" cy="4267200"/>
            <a:chOff x="685800" y="152400"/>
            <a:chExt cx="7647934" cy="4267200"/>
          </a:xfrm>
        </p:grpSpPr>
        <p:pic>
          <p:nvPicPr>
            <p:cNvPr id="9" name="Picture 8" descr="tv2t1t14_jpg.jpg"/>
            <p:cNvPicPr>
              <a:picLocks noChangeAspect="1"/>
            </p:cNvPicPr>
            <p:nvPr/>
          </p:nvPicPr>
          <p:blipFill>
            <a:blip r:embed="rId2">
              <a:lum bright="-10000" contrast="20000"/>
            </a:blip>
            <a:srcRect l="3833" b="73082"/>
            <a:stretch>
              <a:fillRect/>
            </a:stretch>
          </p:blipFill>
          <p:spPr>
            <a:xfrm>
              <a:off x="685800" y="152400"/>
              <a:ext cx="7647934" cy="4267200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10" name="Oval 9"/>
            <p:cNvSpPr/>
            <p:nvPr/>
          </p:nvSpPr>
          <p:spPr>
            <a:xfrm>
              <a:off x="7695612" y="228600"/>
              <a:ext cx="609549" cy="609600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200" b="1" dirty="0">
                  <a:solidFill>
                    <a:srgbClr val="FF0000"/>
                  </a:solidFill>
                </a:rPr>
                <a:t>1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64611416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81000" y="5257800"/>
            <a:ext cx="92202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 err="1">
                <a:solidFill>
                  <a:srgbClr val="0000FF"/>
                </a:solidFill>
                <a:latin typeface="+mn-lt"/>
              </a:rPr>
              <a:t>Gợi</a:t>
            </a:r>
            <a:r>
              <a:rPr lang="en-US" sz="3200" b="1" dirty="0">
                <a:solidFill>
                  <a:srgbClr val="0000FF"/>
                </a:solidFill>
                <a:latin typeface="+mn-lt"/>
              </a:rPr>
              <a:t> ý</a:t>
            </a:r>
            <a:r>
              <a:rPr lang="en-US" sz="3200" b="1" dirty="0">
                <a:solidFill>
                  <a:srgbClr val="0000FF"/>
                </a:solidFill>
                <a:latin typeface="+mj-lt"/>
              </a:rPr>
              <a:t>: - </a:t>
            </a:r>
            <a:r>
              <a:rPr lang="en-US" sz="3200" b="1" dirty="0" err="1">
                <a:solidFill>
                  <a:srgbClr val="0000FF"/>
                </a:solidFill>
                <a:latin typeface="+mj-lt"/>
              </a:rPr>
              <a:t>Các</a:t>
            </a:r>
            <a:r>
              <a:rPr lang="en-US" sz="3200" b="1" dirty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+mj-lt"/>
              </a:rPr>
              <a:t>bạn</a:t>
            </a:r>
            <a:r>
              <a:rPr lang="en-US" sz="3200" b="1" dirty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+mj-lt"/>
              </a:rPr>
              <a:t>của</a:t>
            </a:r>
            <a:r>
              <a:rPr lang="en-US" sz="3200" b="1" dirty="0">
                <a:solidFill>
                  <a:srgbClr val="0000FF"/>
                </a:solidFill>
                <a:latin typeface="+mj-lt"/>
              </a:rPr>
              <a:t> Na </a:t>
            </a:r>
            <a:r>
              <a:rPr lang="en-US" sz="3200" b="1" dirty="0" err="1">
                <a:solidFill>
                  <a:srgbClr val="0000FF"/>
                </a:solidFill>
                <a:latin typeface="+mj-lt"/>
              </a:rPr>
              <a:t>bàn</a:t>
            </a:r>
            <a:r>
              <a:rPr lang="en-US" sz="3200" b="1" dirty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+mj-lt"/>
              </a:rPr>
              <a:t>bạc</a:t>
            </a:r>
            <a:r>
              <a:rPr lang="en-US" sz="3200" b="1" dirty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+mj-lt"/>
              </a:rPr>
              <a:t>với</a:t>
            </a:r>
            <a:r>
              <a:rPr lang="en-US" sz="3200" b="1" dirty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+mj-lt"/>
              </a:rPr>
              <a:t>nhau</a:t>
            </a:r>
            <a:r>
              <a:rPr lang="en-US" sz="3200" b="1" dirty="0">
                <a:solidFill>
                  <a:srgbClr val="0000FF"/>
                </a:solidFill>
                <a:latin typeface="+mj-lt"/>
              </a:rPr>
              <a:t>.</a:t>
            </a:r>
          </a:p>
          <a:p>
            <a:pPr>
              <a:defRPr/>
            </a:pPr>
            <a:r>
              <a:rPr lang="en-US" sz="3200" b="1" dirty="0">
                <a:solidFill>
                  <a:srgbClr val="0000FF"/>
                </a:solidFill>
                <a:latin typeface="+mj-lt"/>
              </a:rPr>
              <a:t>           - </a:t>
            </a:r>
            <a:r>
              <a:rPr lang="en-US" sz="3200" b="1" dirty="0" err="1">
                <a:solidFill>
                  <a:srgbClr val="0000FF"/>
                </a:solidFill>
                <a:latin typeface="+mj-lt"/>
              </a:rPr>
              <a:t>Cô</a:t>
            </a:r>
            <a:r>
              <a:rPr lang="en-US" sz="3200" b="1" dirty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+mj-lt"/>
              </a:rPr>
              <a:t>giáo</a:t>
            </a:r>
            <a:r>
              <a:rPr lang="en-US" sz="3200" b="1" dirty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+mj-lt"/>
              </a:rPr>
              <a:t>khen</a:t>
            </a:r>
            <a:r>
              <a:rPr lang="en-US" sz="3200" b="1" dirty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+mj-lt"/>
              </a:rPr>
              <a:t>sáng</a:t>
            </a:r>
            <a:r>
              <a:rPr lang="en-US" sz="3200" b="1" dirty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+mj-lt"/>
              </a:rPr>
              <a:t>kiến</a:t>
            </a:r>
            <a:r>
              <a:rPr lang="en-US" sz="3200" b="1" dirty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+mj-lt"/>
              </a:rPr>
              <a:t>của</a:t>
            </a:r>
            <a:r>
              <a:rPr lang="en-US" sz="3200" b="1" dirty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+mj-lt"/>
              </a:rPr>
              <a:t>các</a:t>
            </a:r>
            <a:r>
              <a:rPr lang="en-US" sz="3200" b="1" dirty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+mj-lt"/>
              </a:rPr>
              <a:t>bạn</a:t>
            </a:r>
            <a:r>
              <a:rPr lang="en-US" sz="3200" b="1" dirty="0">
                <a:solidFill>
                  <a:srgbClr val="0000FF"/>
                </a:solidFill>
                <a:latin typeface="+mj-lt"/>
              </a:rPr>
              <a:t>.</a:t>
            </a:r>
          </a:p>
        </p:txBody>
      </p:sp>
      <p:grpSp>
        <p:nvGrpSpPr>
          <p:cNvPr id="5123" name="Group 5"/>
          <p:cNvGrpSpPr>
            <a:grpSpLocks/>
          </p:cNvGrpSpPr>
          <p:nvPr/>
        </p:nvGrpSpPr>
        <p:grpSpPr bwMode="auto">
          <a:xfrm>
            <a:off x="1371600" y="457200"/>
            <a:ext cx="6581775" cy="4495800"/>
            <a:chOff x="685800" y="381000"/>
            <a:chExt cx="7647934" cy="5943600"/>
          </a:xfrm>
        </p:grpSpPr>
        <p:pic>
          <p:nvPicPr>
            <p:cNvPr id="5" name="Picture 4" descr="tv2t1t14_jpg.jpg"/>
            <p:cNvPicPr>
              <a:picLocks noChangeAspect="1"/>
            </p:cNvPicPr>
            <p:nvPr/>
          </p:nvPicPr>
          <p:blipFill>
            <a:blip r:embed="rId2">
              <a:lum bright="-10000" contrast="20000"/>
            </a:blip>
            <a:srcRect l="3833" t="28842" b="33664"/>
            <a:stretch>
              <a:fillRect/>
            </a:stretch>
          </p:blipFill>
          <p:spPr>
            <a:xfrm>
              <a:off x="685800" y="381000"/>
              <a:ext cx="7647934" cy="5943600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9" name="Oval 8"/>
            <p:cNvSpPr/>
            <p:nvPr/>
          </p:nvSpPr>
          <p:spPr>
            <a:xfrm>
              <a:off x="7695484" y="456554"/>
              <a:ext cx="610581" cy="610731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200" b="1" dirty="0">
                  <a:solidFill>
                    <a:srgbClr val="FF0000"/>
                  </a:solidFill>
                </a:rPr>
                <a:t>2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1742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81000" y="4953000"/>
            <a:ext cx="92202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 err="1">
                <a:solidFill>
                  <a:srgbClr val="0000FF"/>
                </a:solidFill>
                <a:latin typeface="+mn-lt"/>
              </a:rPr>
              <a:t>Gợi</a:t>
            </a:r>
            <a:r>
              <a:rPr lang="en-US" sz="3200" b="1" dirty="0">
                <a:solidFill>
                  <a:srgbClr val="0000FF"/>
                </a:solidFill>
                <a:latin typeface="+mn-lt"/>
              </a:rPr>
              <a:t> ý</a:t>
            </a:r>
            <a:r>
              <a:rPr lang="en-US" sz="3200" b="1" dirty="0">
                <a:solidFill>
                  <a:srgbClr val="0000FF"/>
                </a:solidFill>
                <a:latin typeface="+mj-lt"/>
              </a:rPr>
              <a:t>:</a:t>
            </a:r>
          </a:p>
          <a:p>
            <a:pPr>
              <a:defRPr/>
            </a:pPr>
            <a:r>
              <a:rPr lang="en-US" sz="3200" b="1" dirty="0">
                <a:solidFill>
                  <a:srgbClr val="0000FF"/>
                </a:solidFill>
                <a:latin typeface="+mj-lt"/>
              </a:rPr>
              <a:t> - </a:t>
            </a:r>
            <a:r>
              <a:rPr lang="en-US" sz="3200" b="1" dirty="0" err="1">
                <a:solidFill>
                  <a:srgbClr val="0000FF"/>
                </a:solidFill>
                <a:latin typeface="+mj-lt"/>
              </a:rPr>
              <a:t>Lời</a:t>
            </a:r>
            <a:r>
              <a:rPr lang="en-US" sz="3200" b="1" dirty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+mj-lt"/>
              </a:rPr>
              <a:t>cô</a:t>
            </a:r>
            <a:r>
              <a:rPr lang="en-US" sz="3200" b="1" dirty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+mj-lt"/>
              </a:rPr>
              <a:t>giáo</a:t>
            </a:r>
            <a:r>
              <a:rPr lang="en-US" sz="3200" b="1" dirty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+mj-lt"/>
              </a:rPr>
              <a:t>nói</a:t>
            </a:r>
            <a:r>
              <a:rPr lang="en-US" sz="3200" b="1" dirty="0">
                <a:solidFill>
                  <a:srgbClr val="0000FF"/>
                </a:solidFill>
                <a:latin typeface="+mj-lt"/>
              </a:rPr>
              <a:t>.</a:t>
            </a:r>
          </a:p>
          <a:p>
            <a:pPr>
              <a:defRPr/>
            </a:pPr>
            <a:r>
              <a:rPr lang="en-US" sz="3200" b="1" dirty="0">
                <a:solidFill>
                  <a:srgbClr val="0000FF"/>
                </a:solidFill>
                <a:latin typeface="+mj-lt"/>
              </a:rPr>
              <a:t> - </a:t>
            </a:r>
            <a:r>
              <a:rPr lang="en-US" sz="3200" b="1" dirty="0" err="1">
                <a:solidFill>
                  <a:srgbClr val="0000FF"/>
                </a:solidFill>
                <a:latin typeface="+mj-lt"/>
              </a:rPr>
              <a:t>Niềm</a:t>
            </a:r>
            <a:r>
              <a:rPr lang="en-US" sz="3200" b="1" dirty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+mj-lt"/>
              </a:rPr>
              <a:t>vui</a:t>
            </a:r>
            <a:r>
              <a:rPr lang="en-US" sz="3200" b="1" dirty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+mj-lt"/>
              </a:rPr>
              <a:t>của</a:t>
            </a:r>
            <a:r>
              <a:rPr lang="en-US" sz="3200" b="1" dirty="0">
                <a:solidFill>
                  <a:srgbClr val="0000FF"/>
                </a:solidFill>
                <a:latin typeface="+mj-lt"/>
              </a:rPr>
              <a:t> Na, </a:t>
            </a:r>
            <a:r>
              <a:rPr lang="en-US" sz="3200" b="1" dirty="0" err="1">
                <a:solidFill>
                  <a:srgbClr val="0000FF"/>
                </a:solidFill>
                <a:latin typeface="+mj-lt"/>
              </a:rPr>
              <a:t>của</a:t>
            </a:r>
            <a:r>
              <a:rPr lang="en-US" sz="3200" b="1" dirty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+mj-lt"/>
              </a:rPr>
              <a:t>các</a:t>
            </a:r>
            <a:r>
              <a:rPr lang="en-US" sz="3200" b="1" dirty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+mj-lt"/>
              </a:rPr>
              <a:t>bạn</a:t>
            </a:r>
            <a:r>
              <a:rPr lang="en-US" sz="3200" b="1" dirty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+mj-lt"/>
              </a:rPr>
              <a:t>và</a:t>
            </a:r>
            <a:r>
              <a:rPr lang="en-US" sz="3200" b="1" dirty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+mj-lt"/>
              </a:rPr>
              <a:t>của</a:t>
            </a:r>
            <a:r>
              <a:rPr lang="en-US" sz="3200" b="1" dirty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+mj-lt"/>
              </a:rPr>
              <a:t>mẹ</a:t>
            </a:r>
            <a:r>
              <a:rPr lang="en-US" sz="3200" b="1" dirty="0">
                <a:solidFill>
                  <a:srgbClr val="0000FF"/>
                </a:solidFill>
                <a:latin typeface="+mj-lt"/>
              </a:rPr>
              <a:t>.</a:t>
            </a:r>
          </a:p>
        </p:txBody>
      </p:sp>
      <p:grpSp>
        <p:nvGrpSpPr>
          <p:cNvPr id="6147" name="Group 5"/>
          <p:cNvGrpSpPr>
            <a:grpSpLocks/>
          </p:cNvGrpSpPr>
          <p:nvPr/>
        </p:nvGrpSpPr>
        <p:grpSpPr bwMode="auto">
          <a:xfrm>
            <a:off x="1371600" y="381000"/>
            <a:ext cx="6678613" cy="4343400"/>
            <a:chOff x="1305664" y="381001"/>
            <a:chExt cx="7000136" cy="5238428"/>
          </a:xfrm>
        </p:grpSpPr>
        <p:pic>
          <p:nvPicPr>
            <p:cNvPr id="5" name="Picture 4" descr="tv2t1t14_jpg.jpg"/>
            <p:cNvPicPr>
              <a:picLocks noChangeAspect="1"/>
            </p:cNvPicPr>
            <p:nvPr/>
          </p:nvPicPr>
          <p:blipFill>
            <a:blip r:embed="rId2">
              <a:lum bright="-10000" contrast="20000"/>
            </a:blip>
            <a:srcRect l="11628" t="67607" r="1004" b="-653"/>
            <a:stretch>
              <a:fillRect/>
            </a:stretch>
          </p:blipFill>
          <p:spPr>
            <a:xfrm>
              <a:off x="1305664" y="381001"/>
              <a:ext cx="6948554" cy="5238428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9" name="Oval 8"/>
            <p:cNvSpPr/>
            <p:nvPr/>
          </p:nvSpPr>
          <p:spPr>
            <a:xfrm>
              <a:off x="7696803" y="457586"/>
              <a:ext cx="608997" cy="60885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200" b="1" dirty="0">
                  <a:solidFill>
                    <a:srgbClr val="FF0000"/>
                  </a:solidFill>
                </a:rPr>
                <a:t>3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75961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6"/>
          <p:cNvGrpSpPr>
            <a:grpSpLocks/>
          </p:cNvGrpSpPr>
          <p:nvPr/>
        </p:nvGrpSpPr>
        <p:grpSpPr bwMode="auto">
          <a:xfrm>
            <a:off x="1066800" y="228600"/>
            <a:ext cx="7115175" cy="2743200"/>
            <a:chOff x="685800" y="152400"/>
            <a:chExt cx="7647934" cy="4267200"/>
          </a:xfrm>
        </p:grpSpPr>
        <p:pic>
          <p:nvPicPr>
            <p:cNvPr id="9" name="Picture 8" descr="tv2t1t14_jpg.jpg"/>
            <p:cNvPicPr>
              <a:picLocks noChangeAspect="1"/>
            </p:cNvPicPr>
            <p:nvPr/>
          </p:nvPicPr>
          <p:blipFill>
            <a:blip r:embed="rId2">
              <a:lum bright="-10000" contrast="20000"/>
            </a:blip>
            <a:srcRect l="3833" b="73082"/>
            <a:stretch>
              <a:fillRect/>
            </a:stretch>
          </p:blipFill>
          <p:spPr>
            <a:xfrm>
              <a:off x="685800" y="152400"/>
              <a:ext cx="7647934" cy="4267200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10" name="Oval 9"/>
            <p:cNvSpPr/>
            <p:nvPr/>
          </p:nvSpPr>
          <p:spPr>
            <a:xfrm>
              <a:off x="7695553" y="228954"/>
              <a:ext cx="610879" cy="60995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200" b="1" dirty="0">
                  <a:solidFill>
                    <a:srgbClr val="FF0000"/>
                  </a:solidFill>
                </a:rPr>
                <a:t>1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195" name="Group 5"/>
          <p:cNvGrpSpPr>
            <a:grpSpLocks/>
          </p:cNvGrpSpPr>
          <p:nvPr/>
        </p:nvGrpSpPr>
        <p:grpSpPr bwMode="auto">
          <a:xfrm>
            <a:off x="246063" y="3276600"/>
            <a:ext cx="4295775" cy="3276600"/>
            <a:chOff x="685800" y="381000"/>
            <a:chExt cx="7647934" cy="5943600"/>
          </a:xfrm>
        </p:grpSpPr>
        <p:pic>
          <p:nvPicPr>
            <p:cNvPr id="7" name="Picture 6" descr="tv2t1t14_jpg.jpg"/>
            <p:cNvPicPr>
              <a:picLocks noChangeAspect="1"/>
            </p:cNvPicPr>
            <p:nvPr/>
          </p:nvPicPr>
          <p:blipFill>
            <a:blip r:embed="rId2">
              <a:lum bright="-10000" contrast="20000"/>
            </a:blip>
            <a:srcRect l="3833" t="28842" b="33664"/>
            <a:stretch>
              <a:fillRect/>
            </a:stretch>
          </p:blipFill>
          <p:spPr>
            <a:xfrm>
              <a:off x="685800" y="381000"/>
              <a:ext cx="7647934" cy="5943600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8" name="Oval 7"/>
            <p:cNvSpPr/>
            <p:nvPr/>
          </p:nvSpPr>
          <p:spPr>
            <a:xfrm>
              <a:off x="7694993" y="455871"/>
              <a:ext cx="610478" cy="61048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200" b="1" dirty="0">
                  <a:solidFill>
                    <a:srgbClr val="FF0000"/>
                  </a:solidFill>
                </a:rPr>
                <a:t>2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196" name="Group 5"/>
          <p:cNvGrpSpPr>
            <a:grpSpLocks/>
          </p:cNvGrpSpPr>
          <p:nvPr/>
        </p:nvGrpSpPr>
        <p:grpSpPr bwMode="auto">
          <a:xfrm>
            <a:off x="4783138" y="3276600"/>
            <a:ext cx="4164012" cy="3276600"/>
            <a:chOff x="1305664" y="381001"/>
            <a:chExt cx="7000136" cy="5238428"/>
          </a:xfrm>
        </p:grpSpPr>
        <p:pic>
          <p:nvPicPr>
            <p:cNvPr id="12" name="Picture 11" descr="tv2t1t14_jpg.jpg"/>
            <p:cNvPicPr>
              <a:picLocks noChangeAspect="1"/>
            </p:cNvPicPr>
            <p:nvPr/>
          </p:nvPicPr>
          <p:blipFill>
            <a:blip r:embed="rId2">
              <a:lum bright="-10000" contrast="20000"/>
            </a:blip>
            <a:srcRect l="11628" t="67607" r="1004" b="-653"/>
            <a:stretch>
              <a:fillRect/>
            </a:stretch>
          </p:blipFill>
          <p:spPr>
            <a:xfrm>
              <a:off x="1305664" y="381001"/>
              <a:ext cx="6949431" cy="5238428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13" name="Oval 12"/>
            <p:cNvSpPr/>
            <p:nvPr/>
          </p:nvSpPr>
          <p:spPr>
            <a:xfrm>
              <a:off x="7697325" y="457141"/>
              <a:ext cx="608475" cy="609120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200" b="1" dirty="0">
                  <a:solidFill>
                    <a:srgbClr val="FF0000"/>
                  </a:solidFill>
                </a:rPr>
                <a:t>3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20670760"/>
      </p:ext>
    </p:extLst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>
                <a:solidFill>
                  <a:srgbClr val="FF0000"/>
                </a:solidFill>
              </a:rPr>
              <a:t>Tiêu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chí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đánh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giá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b="1" dirty="0" err="1">
                <a:solidFill>
                  <a:srgbClr val="0000FF"/>
                </a:solidFill>
              </a:rPr>
              <a:t>Nội</a:t>
            </a:r>
            <a:r>
              <a:rPr lang="en-US" b="1" dirty="0">
                <a:solidFill>
                  <a:srgbClr val="0000FF"/>
                </a:solidFill>
              </a:rPr>
              <a:t> dung: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- </a:t>
            </a:r>
            <a:r>
              <a:rPr lang="en-US" b="1" dirty="0" err="1">
                <a:solidFill>
                  <a:srgbClr val="0000FF"/>
                </a:solidFill>
              </a:rPr>
              <a:t>Kể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đúng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từng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đoạn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và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cả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câu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chuyện</a:t>
            </a: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2. </a:t>
            </a:r>
            <a:r>
              <a:rPr lang="en-US" b="1" dirty="0" err="1">
                <a:solidFill>
                  <a:srgbClr val="0000FF"/>
                </a:solidFill>
              </a:rPr>
              <a:t>Diễn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đạt</a:t>
            </a:r>
            <a:r>
              <a:rPr lang="en-US" b="1" dirty="0">
                <a:solidFill>
                  <a:srgbClr val="0000FF"/>
                </a:solidFill>
              </a:rPr>
              <a:t>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- </a:t>
            </a:r>
            <a:r>
              <a:rPr lang="en-US" b="1" dirty="0" err="1">
                <a:solidFill>
                  <a:srgbClr val="0000FF"/>
                </a:solidFill>
              </a:rPr>
              <a:t>Lời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kể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rõ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ràng</a:t>
            </a:r>
            <a:r>
              <a:rPr lang="en-US" b="1" dirty="0">
                <a:solidFill>
                  <a:srgbClr val="0000FF"/>
                </a:solidFill>
              </a:rPr>
              <a:t>, </a:t>
            </a:r>
            <a:r>
              <a:rPr lang="en-US" b="1" dirty="0" err="1">
                <a:solidFill>
                  <a:srgbClr val="0000FF"/>
                </a:solidFill>
              </a:rPr>
              <a:t>tự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nhiên</a:t>
            </a: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3. </a:t>
            </a:r>
            <a:r>
              <a:rPr lang="en-US" b="1" dirty="0" err="1">
                <a:solidFill>
                  <a:srgbClr val="0000FF"/>
                </a:solidFill>
              </a:rPr>
              <a:t>Cách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thể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hiện</a:t>
            </a:r>
            <a:r>
              <a:rPr lang="en-US" b="1" dirty="0">
                <a:solidFill>
                  <a:srgbClr val="0000FF"/>
                </a:solidFill>
              </a:rPr>
              <a:t>:</a:t>
            </a:r>
          </a:p>
          <a:p>
            <a:pPr>
              <a:buFontTx/>
              <a:buChar char="-"/>
            </a:pPr>
            <a:r>
              <a:rPr lang="en-US" b="1" dirty="0" err="1">
                <a:solidFill>
                  <a:srgbClr val="0000FF"/>
                </a:solidFill>
              </a:rPr>
              <a:t>Giọng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kể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phù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hợp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với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nhân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vật</a:t>
            </a:r>
            <a:endParaRPr lang="en-US" b="1" dirty="0">
              <a:solidFill>
                <a:srgbClr val="0000FF"/>
              </a:solidFill>
            </a:endParaRPr>
          </a:p>
          <a:p>
            <a:pPr>
              <a:buFontTx/>
              <a:buChar char="-"/>
            </a:pPr>
            <a:r>
              <a:rPr lang="en-US" b="1" dirty="0" err="1">
                <a:solidFill>
                  <a:srgbClr val="0000FF"/>
                </a:solidFill>
              </a:rPr>
              <a:t>Biết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kết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hợp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lời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kể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với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nét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mặt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và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điệu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bộ</a:t>
            </a:r>
            <a:endParaRPr lang="en-US" b="1" dirty="0">
              <a:solidFill>
                <a:srgbClr val="0000FF"/>
              </a:solidFill>
            </a:endParaRPr>
          </a:p>
          <a:p>
            <a:pPr>
              <a:buFontTx/>
              <a:buChar char="-"/>
            </a:pPr>
            <a:endParaRPr lang="en-US" b="1" dirty="0">
              <a:solidFill>
                <a:srgbClr val="0000FF"/>
              </a:solidFill>
            </a:endParaRPr>
          </a:p>
          <a:p>
            <a:pPr marL="514350" indent="-514350">
              <a:buAutoNum type="arabicPeriod"/>
            </a:pP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329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9D07E7B2-752F-4BE5-BF64-1D5BC5D8F6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28600"/>
            <a:ext cx="8305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600" b="1" dirty="0">
                <a:solidFill>
                  <a:srgbClr val="0000FF"/>
                </a:solidFill>
                <a:latin typeface="+mj-lt"/>
              </a:rPr>
              <a:t>2. </a:t>
            </a:r>
            <a:r>
              <a:rPr lang="en-US" sz="3600" b="1" dirty="0" err="1">
                <a:solidFill>
                  <a:srgbClr val="0000FF"/>
                </a:solidFill>
                <a:latin typeface="+mj-lt"/>
              </a:rPr>
              <a:t>Kể</a:t>
            </a:r>
            <a:r>
              <a:rPr lang="en-US" sz="3600" b="1" dirty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+mj-lt"/>
              </a:rPr>
              <a:t>toàn</a:t>
            </a:r>
            <a:r>
              <a:rPr lang="en-US" sz="3600" b="1" dirty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+mj-lt"/>
              </a:rPr>
              <a:t>bộ</a:t>
            </a:r>
            <a:r>
              <a:rPr lang="en-US" sz="3600" b="1" dirty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+mj-lt"/>
              </a:rPr>
              <a:t>câu</a:t>
            </a:r>
            <a:r>
              <a:rPr lang="en-US" sz="3600" b="1" dirty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+mj-lt"/>
              </a:rPr>
              <a:t>chuyện</a:t>
            </a:r>
            <a:r>
              <a:rPr lang="en-US" sz="3600" b="1" dirty="0">
                <a:solidFill>
                  <a:srgbClr val="0000FF"/>
                </a:solidFill>
                <a:latin typeface="+mj-lt"/>
              </a:rPr>
              <a:t>.</a:t>
            </a:r>
            <a:endParaRPr lang="en-US" sz="3600" b="1" i="1" dirty="0">
              <a:solidFill>
                <a:srgbClr val="0000FF"/>
              </a:solidFill>
              <a:latin typeface="+mj-lt"/>
            </a:endParaRPr>
          </a:p>
        </p:txBody>
      </p:sp>
      <p:pic>
        <p:nvPicPr>
          <p:cNvPr id="5" name="Picture 3">
            <a:extLst>
              <a:ext uri="{FF2B5EF4-FFF2-40B4-BE49-F238E27FC236}">
                <a16:creationId xmlns="" xmlns:a16="http://schemas.microsoft.com/office/drawing/2014/main" id="{B472B2EB-67A2-4E9B-939A-1C7864F45B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" y="1066800"/>
            <a:ext cx="86106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4283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53&quot;&gt;&lt;property id=&quot;20148&quot; value=&quot;5&quot;/&gt;&lt;property id=&quot;20300&quot; value=&quot;Slide 1 - &amp;quot;Đọc từ&amp;quot;&quot;/&gt;&lt;property id=&quot;20307&quot; value=&quot;259&quot;/&gt;&lt;/object&gt;&lt;object type=&quot;3&quot; unique_id=&quot;10054&quot;&gt;&lt;property id=&quot;20148&quot; value=&quot;5&quot;/&gt;&lt;property id=&quot;20300&quot; value=&quot;Slide 3 - &amp;quot;&amp;#x0D;&amp;#x0A; Câu 1: Bố Dũng đến trường làm gì?&amp;#x0D;&amp;#x0A;&amp;quot;&quot;/&gt;&lt;property id=&quot;20307&quot; value=&quot;260&quot;/&gt;&lt;/object&gt;&lt;object type=&quot;3&quot; unique_id=&quot;10125&quot;&gt;&lt;property id=&quot;20148&quot; value=&quot;5&quot;/&gt;&lt;property id=&quot;20300&quot; value=&quot;Slide 4 - &amp;quot;Câu 2: Cử chỉ nào của bố Dũng thể hiện sự kính trọng thầy giáo cũ?&amp;quot;&quot;/&gt;&lt;property id=&quot;20307&quot; value=&quot;261&quot;/&gt;&lt;/object&gt;&lt;object type=&quot;3&quot; unique_id=&quot;10126&quot;&gt;&lt;property id=&quot;20148&quot; value=&quot;5&quot;/&gt;&lt;property id=&quot;20300&quot; value=&quot;Slide 5 - &amp;quot;Câu 3: Bố Dũng nhớ nhất kỉ niệm nào về thầy ?&amp;quot;&quot;/&gt;&lt;property id=&quot;20307&quot; value=&quot;262&quot;/&gt;&lt;/object&gt;&lt;object type=&quot;3&quot; unique_id=&quot;10847&quot;&gt;&lt;property id=&quot;20148&quot; value=&quot;5&quot;/&gt;&lt;property id=&quot;20300&quot; value=&quot;Slide 2 - &amp;quot;Đọc câu&amp;quot;&quot;/&gt;&lt;property id=&quot;20307&quot; value=&quot;270&quot;/&gt;&lt;/object&gt;&lt;object type=&quot;3&quot; unique_id=&quot;10848&quot;&gt;&lt;property id=&quot;20148&quot; value=&quot;5&quot;/&gt;&lt;property id=&quot;20300&quot; value=&quot;Slide 6 - &amp;quot;Câu 4: Việc làm nào của bố khiến Dũng xúc động?&amp;quot;&quot;/&gt;&lt;property id=&quot;20307&quot; value=&quot;271&quot;/&gt;&lt;/object&gt;&lt;object type=&quot;3&quot; unique_id=&quot;10991&quot;&gt;&lt;property id=&quot;20148&quot; value=&quot;5&quot;/&gt;&lt;property id=&quot;20300&quot; value=&quot;Slide 8&quot;/&gt;&lt;property id=&quot;20307&quot; value=&quot;272&quot;/&gt;&lt;/object&gt;&lt;object type=&quot;3&quot; unique_id=&quot;10992&quot;&gt;&lt;property id=&quot;20148&quot; value=&quot;5&quot;/&gt;&lt;property id=&quot;20300&quot; value=&quot;Slide 9&quot;/&gt;&lt;property id=&quot;20307&quot; value=&quot;275&quot;/&gt;&lt;/object&gt;&lt;object type=&quot;3&quot; unique_id=&quot;10993&quot;&gt;&lt;property id=&quot;20148&quot; value=&quot;5&quot;/&gt;&lt;property id=&quot;20300&quot; value=&quot;Slide 10&quot;/&gt;&lt;property id=&quot;20307&quot; value=&quot;276&quot;/&gt;&lt;/object&gt;&lt;object type=&quot;3&quot; unique_id=&quot;10994&quot;&gt;&lt;property id=&quot;20148&quot; value=&quot;5&quot;/&gt;&lt;property id=&quot;20300&quot; value=&quot;Slide 11&quot;/&gt;&lt;property id=&quot;20307&quot; value=&quot;277&quot;/&gt;&lt;/object&gt;&lt;object type=&quot;3&quot; unique_id=&quot;10995&quot;&gt;&lt;property id=&quot;20148&quot; value=&quot;5&quot;/&gt;&lt;property id=&quot;20300&quot; value=&quot;Slide 12&quot;/&gt;&lt;property id=&quot;20307&quot; value=&quot;273&quot;/&gt;&lt;/object&gt;&lt;object type=&quot;3&quot; unique_id=&quot;10996&quot;&gt;&lt;property id=&quot;20148&quot; value=&quot;5&quot;/&gt;&lt;property id=&quot;20300&quot; value=&quot;Slide 14&quot;/&gt;&lt;property id=&quot;20307&quot; value=&quot;274&quot;/&gt;&lt;/object&gt;&lt;object type=&quot;3&quot; unique_id=&quot;11059&quot;&gt;&lt;property id=&quot;20148&quot; value=&quot;5&quot;/&gt;&lt;property id=&quot;20300&quot; value=&quot;Slide 7&quot;/&gt;&lt;property id=&quot;20307&quot; value=&quot;278&quot;/&gt;&lt;/object&gt;&lt;object type=&quot;3&quot; unique_id=&quot;11060&quot;&gt;&lt;property id=&quot;20148&quot; value=&quot;5&quot;/&gt;&lt;property id=&quot;20300&quot; value=&quot;Slide 13&quot;/&gt;&lt;property id=&quot;20307&quot; value=&quot;27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</TotalTime>
  <Words>168</Words>
  <Application>Microsoft Office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Tiêu chí đánh giá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47</cp:revision>
  <dcterms:created xsi:type="dcterms:W3CDTF">2015-08-23T07:55:17Z</dcterms:created>
  <dcterms:modified xsi:type="dcterms:W3CDTF">2020-01-22T11:22:44Z</dcterms:modified>
</cp:coreProperties>
</file>